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sldIdLst>
    <p:sldId id="256" r:id="rId2"/>
    <p:sldId id="260" r:id="rId3"/>
    <p:sldId id="259" r:id="rId4"/>
    <p:sldId id="258" r:id="rId5"/>
    <p:sldId id="261" r:id="rId6"/>
    <p:sldId id="265" r:id="rId7"/>
    <p:sldId id="263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5639" autoAdjust="0"/>
  </p:normalViewPr>
  <p:slideViewPr>
    <p:cSldViewPr snapToGrid="0" snapToObjects="1">
      <p:cViewPr varScale="1">
        <p:scale>
          <a:sx n="85" d="100"/>
          <a:sy n="85" d="100"/>
        </p:scale>
        <p:origin x="1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05166-D7FB-452C-92B6-78399BD5072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45A10-9527-4E99-9784-B08626BE8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0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45A10-9527-4E99-9784-B08626BE87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0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</a:t>
            </a:r>
            <a:r>
              <a:rPr lang="en-US" b="1" dirty="0"/>
              <a:t>long term trends</a:t>
            </a:r>
            <a:r>
              <a:rPr lang="en-US" dirty="0"/>
              <a:t>: all countries have needs that touch upon the GPI proposal.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Poor countries need continued investments that ODA cannot meet. MICs still have developmental needs, and “poor” citizen, even after official “graduation”.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Rich countries too have unmet needs. We are familiar with the rich world debt crisis since 2008/9.  But</a:t>
            </a:r>
            <a:r>
              <a:rPr lang="en-GB" dirty="0"/>
              <a:t> share of government spending allocated to public investments (infrastructure in all sectors, say) has more generally been decreasing in recent decades, losing out to public consumption (recurrent costs) and transfers. </a:t>
            </a:r>
            <a:r>
              <a:rPr lang="en-US" dirty="0"/>
              <a:t>Ageing populations will intensify this, leaving countries, </a:t>
            </a:r>
            <a:r>
              <a:rPr lang="en-US" i="1" dirty="0"/>
              <a:t>also domestically</a:t>
            </a:r>
            <a:r>
              <a:rPr lang="en-US" dirty="0"/>
              <a:t>, needing to find new ways of investing in basic things that societies need. Cross-national cooperation on GPG-type requirements could be an important (and efficient) part of that and will also, as </a:t>
            </a:r>
            <a:r>
              <a:rPr lang="en-US" dirty="0" err="1"/>
              <a:t>Covid</a:t>
            </a:r>
            <a:r>
              <a:rPr lang="en-US" dirty="0"/>
              <a:t> shows, be a growing area of need in itself.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GPI can help meet future domestic need in countries at all income levels. We really ARE all developing nations still, and we need a funding mechanism that responds to this fact.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</a:t>
            </a:r>
            <a:r>
              <a:rPr lang="en-US" b="1" dirty="0"/>
              <a:t>funding gaps</a:t>
            </a:r>
            <a:r>
              <a:rPr lang="en-US" dirty="0"/>
              <a:t>. EIU data suggests pledges for Covid-19 response drying up. 4 May 2020: $8.85bn pledged; 27 June 2020: $9.83bn pledged. This is </a:t>
            </a:r>
            <a:r>
              <a:rPr lang="en-US" dirty="0" err="1"/>
              <a:t>Tedros’s</a:t>
            </a:r>
            <a:r>
              <a:rPr lang="en-US" dirty="0"/>
              <a:t> “Vast Global Gap”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45A10-9527-4E99-9784-B08626BE87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3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$375 bn sounds a lot to raise, recall that the global economy is currently losing this exact amount every month during the pandemic (IMF):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blogs.imf.org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/2020/04/14/the-great-lockdown-worst-economic- downturn-since-the-great-depression/ </a:t>
            </a:r>
            <a:endParaRPr lang="en-GB" dirty="0">
              <a:effectLst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45A10-9527-4E99-9784-B08626BE87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3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example: At the heart of a more multilateral and multidirectional series of transfers and co-financing arrangements, a core fund (International Investments Fund – IIF) could provide capital base for raising further private finance. This would only be a part of the GPI structure. It would be overseen by a transparent and representative global oversight organ (International Investments Fund Cooperation Committee – IIF-OC) a little as OECD-DAC works, less representatively, at present for ODA. </a:t>
            </a:r>
          </a:p>
          <a:p>
            <a:endParaRPr lang="en-US" dirty="0"/>
          </a:p>
          <a:p>
            <a:r>
              <a:rPr lang="en-US" dirty="0"/>
              <a:t>Note: Individual countries could also set up their own funds within this with their contributions counted towards the total (e.g. Norway with its 10 long term development partner countries).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45A10-9527-4E99-9784-B08626BE87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2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45A10-9527-4E99-9784-B08626BE87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0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B0A2-86A1-8D40-A4A8-7679F3C9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32709"/>
            <a:ext cx="8991600" cy="2499955"/>
          </a:xfrm>
        </p:spPr>
        <p:txBody>
          <a:bodyPr>
            <a:normAutofit/>
          </a:bodyPr>
          <a:lstStyle/>
          <a:p>
            <a:r>
              <a:rPr lang="en-US" dirty="0"/>
              <a:t>The Case for </a:t>
            </a:r>
            <a:br>
              <a:rPr lang="en-US" dirty="0"/>
            </a:br>
            <a:r>
              <a:rPr lang="en-US" b="1" dirty="0"/>
              <a:t>Global public investment </a:t>
            </a:r>
            <a:br>
              <a:rPr lang="en-US" dirty="0"/>
            </a:br>
            <a:r>
              <a:rPr lang="en-US" dirty="0"/>
              <a:t>(GPI)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3FFE-BFEC-CB42-86D9-8342AE3DF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Jonathan Glennie (JLI)</a:t>
            </a:r>
          </a:p>
          <a:p>
            <a:r>
              <a:rPr lang="en-US" dirty="0"/>
              <a:t>Simon Reid-Henry (QMUL)</a:t>
            </a:r>
          </a:p>
          <a:p>
            <a:r>
              <a:rPr lang="en-US" dirty="0"/>
              <a:t>Anton </a:t>
            </a:r>
            <a:r>
              <a:rPr lang="en-US" dirty="0" err="1"/>
              <a:t>Ofield</a:t>
            </a:r>
            <a:r>
              <a:rPr lang="en-US" dirty="0"/>
              <a:t>-Kerr (Equal International)</a:t>
            </a:r>
          </a:p>
        </p:txBody>
      </p:sp>
    </p:spTree>
    <p:extLst>
      <p:ext uri="{BB962C8B-B14F-4D97-AF65-F5344CB8AC3E}">
        <p14:creationId xmlns:p14="http://schemas.microsoft.com/office/powerpoint/2010/main" val="366642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6C86-3926-A24D-8642-317BA740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5D7A-3D2F-674F-837F-1F3223DE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does GPI differ from ODA?</a:t>
            </a:r>
          </a:p>
          <a:p>
            <a:r>
              <a:rPr lang="en-US" dirty="0"/>
              <a:t>ALL countries contribute (according to ability)</a:t>
            </a:r>
          </a:p>
          <a:p>
            <a:r>
              <a:rPr lang="en-US" dirty="0"/>
              <a:t>ALL countries receive (according to need)</a:t>
            </a:r>
          </a:p>
          <a:p>
            <a:r>
              <a:rPr lang="en-US" dirty="0"/>
              <a:t>TRANS-national (global, regional, local) public goods and services are better funded</a:t>
            </a:r>
          </a:p>
          <a:p>
            <a:pPr marL="0" indent="0">
              <a:buNone/>
            </a:pPr>
            <a:r>
              <a:rPr lang="en-US" b="1" dirty="0"/>
              <a:t>What else could it do?</a:t>
            </a:r>
          </a:p>
          <a:p>
            <a:r>
              <a:rPr lang="en-US" dirty="0"/>
              <a:t>Provide much-needed funding </a:t>
            </a:r>
            <a:r>
              <a:rPr lang="en-US" i="1" dirty="0"/>
              <a:t>up-front and long-term </a:t>
            </a:r>
            <a:r>
              <a:rPr lang="en-US" dirty="0"/>
              <a:t>for under-resourced global public goods (pump-priming </a:t>
            </a:r>
            <a:r>
              <a:rPr lang="en-US" i="1" dirty="0"/>
              <a:t>and</a:t>
            </a:r>
            <a:r>
              <a:rPr lang="en-US" dirty="0"/>
              <a:t> sustainability inducing) . </a:t>
            </a:r>
          </a:p>
          <a:p>
            <a:r>
              <a:rPr lang="en-US" dirty="0"/>
              <a:t>Bring MICs as key players back into the global funding picture</a:t>
            </a:r>
          </a:p>
          <a:p>
            <a:r>
              <a:rPr lang="en-US" dirty="0"/>
              <a:t>Could have </a:t>
            </a:r>
            <a:r>
              <a:rPr lang="en-US" i="1" dirty="0"/>
              <a:t>immediate</a:t>
            </a:r>
            <a:r>
              <a:rPr lang="en-US" dirty="0"/>
              <a:t> applications for Covid-19.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1D298-04AB-1649-B613-AC2186311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331" y="3549918"/>
            <a:ext cx="4271997" cy="2194036"/>
          </a:xfrm>
        </p:spPr>
        <p:txBody>
          <a:bodyPr>
            <a:normAutofit/>
          </a:bodyPr>
          <a:lstStyle/>
          <a:p>
            <a:r>
              <a:rPr lang="en-US" sz="1800" dirty="0"/>
              <a:t>A new and ongoing means of financing sustainable development for </a:t>
            </a:r>
            <a:r>
              <a:rPr lang="en-US" sz="1800" i="1" dirty="0"/>
              <a:t>all</a:t>
            </a:r>
            <a:r>
              <a:rPr lang="en-US" sz="1800" dirty="0"/>
              <a:t> countries in the 21</a:t>
            </a:r>
            <a:r>
              <a:rPr lang="en-US" sz="1800" baseline="30000" dirty="0"/>
              <a:t>st </a:t>
            </a:r>
            <a:r>
              <a:rPr lang="en-US" sz="1800" dirty="0"/>
              <a:t>century.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5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B1A9-C436-E341-B856-39583FF0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FF80-B17E-DC42-BAC5-51DC6C7DB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High ambitions and growing threats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ODA long term trends (graduation, MICs) </a:t>
            </a:r>
            <a:r>
              <a:rPr lang="en-US" sz="2000" i="1" dirty="0"/>
              <a:t>plus</a:t>
            </a:r>
            <a:r>
              <a:rPr lang="en-US" sz="2000" dirty="0"/>
              <a:t> pledging rounds falling short (e.g.</a:t>
            </a:r>
            <a:r>
              <a:rPr lang="en-GB" sz="2000" dirty="0"/>
              <a:t> ACT-Accelerator funding for global C19 response: how raise US$31bn; or US$2.4bn within COVAX by end Aug?)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Rising role of Southern economies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Rich world public spending squeeze.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Covid19 changes political possibilities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lvl="2" indent="0">
              <a:buNone/>
            </a:pPr>
            <a:r>
              <a:rPr lang="en-US" sz="1700" dirty="0"/>
              <a:t>GPI is not “the” answer, but an important </a:t>
            </a:r>
            <a:r>
              <a:rPr lang="en-US" sz="1700" i="1" dirty="0"/>
              <a:t>part</a:t>
            </a:r>
            <a:r>
              <a:rPr lang="en-US" sz="1700" dirty="0"/>
              <a:t> of the answer of how to fund sustainable development.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A5405-2E8B-9B45-A1AF-010EC1701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952" y="3718271"/>
            <a:ext cx="3946723" cy="197799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The aid landscape is changing; new public financing needs increasingly confront </a:t>
            </a:r>
            <a:r>
              <a:rPr lang="en-US" sz="1800" b="1" dirty="0">
                <a:solidFill>
                  <a:schemeClr val="bg1"/>
                </a:solidFill>
              </a:rPr>
              <a:t>all</a:t>
            </a:r>
            <a:r>
              <a:rPr lang="en-US" sz="1800" dirty="0">
                <a:solidFill>
                  <a:schemeClr val="bg1"/>
                </a:solidFill>
              </a:rPr>
              <a:t> countries: we lack a mechanism for funding this need, as Covid-19 underscores.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78C169-FD38-E640-8980-1882F7573325}"/>
              </a:ext>
            </a:extLst>
          </p:cNvPr>
          <p:cNvSpPr/>
          <p:nvPr/>
        </p:nvSpPr>
        <p:spPr>
          <a:xfrm>
            <a:off x="6511427" y="5366478"/>
            <a:ext cx="529655" cy="269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7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FD0A-17EC-DD46-A73A-8564BA65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B5362B-E842-A943-AF33-06A676A0D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5763" y="2064475"/>
            <a:ext cx="4816475" cy="2729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07F6C-70B8-BC43-8B53-3CB1F6331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/>
              <a:t>If all countries channeled 0.7% of their GNI to Global Public Investment, we could raise </a:t>
            </a:r>
            <a:r>
              <a:rPr lang="en-US" sz="1800" b="1" dirty="0"/>
              <a:t>c. $375 bn</a:t>
            </a:r>
            <a:r>
              <a:rPr lang="en-US" sz="1800" dirty="0"/>
              <a:t> in new funding for sustainable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D296-71C2-5B49-AA78-6EB9EAD9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MEchanisms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A00E-6BD4-024D-B3F0-014B7053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1"/>
            <a:ext cx="4815840" cy="547620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All</a:t>
            </a:r>
            <a:r>
              <a:rPr lang="en-US" dirty="0"/>
              <a:t> countries commit to spending a fixed proportion of GNI annually on GPI compliant spending. </a:t>
            </a:r>
          </a:p>
          <a:p>
            <a:r>
              <a:rPr lang="en-US" dirty="0"/>
              <a:t>At its simplest this would see rich countries contribute proportionally more to the funding of global public goods and services from which all countries benefit equally (e.g. cleaner air).</a:t>
            </a:r>
          </a:p>
          <a:p>
            <a:r>
              <a:rPr lang="en-US" dirty="0"/>
              <a:t>A portion of this money could be transferred through to regions, nations and localities (as per EU Cohesion Funds, for example); another portion might be retained for directly financing globally-agreed priorities (e.g. pandemic response capacity).</a:t>
            </a:r>
          </a:p>
          <a:p>
            <a:pPr lvl="1"/>
            <a:r>
              <a:rPr lang="en-US" dirty="0"/>
              <a:t>Via block grants, formula grants, subsidies; payments into existing facilities, etc. </a:t>
            </a:r>
          </a:p>
          <a:p>
            <a:r>
              <a:rPr lang="en-US" dirty="0"/>
              <a:t>All countries would have a proportional share of decision-making power in the governance structure, alongside civil society and other stakeholders (as per the Global Fund, for example)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1D1ED-47F8-0D47-8619-3B0E84F55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GPI represents a </a:t>
            </a:r>
            <a:r>
              <a:rPr lang="en-US" sz="1800" b="1" dirty="0"/>
              <a:t>new</a:t>
            </a:r>
            <a:r>
              <a:rPr lang="en-US" sz="1800" dirty="0"/>
              <a:t> era of transparent and representative global governance for public finance</a:t>
            </a:r>
          </a:p>
        </p:txBody>
      </p:sp>
    </p:spTree>
    <p:extLst>
      <p:ext uri="{BB962C8B-B14F-4D97-AF65-F5344CB8AC3E}">
        <p14:creationId xmlns:p14="http://schemas.microsoft.com/office/powerpoint/2010/main" val="253042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34D7-EB5F-4C9D-871B-58C493D0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D89F7-DE3B-44D5-936B-CA03C0C4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this point these are all just ideas. BUT.  We would like to see:</a:t>
            </a:r>
          </a:p>
          <a:p>
            <a:endParaRPr lang="en-GB" dirty="0"/>
          </a:p>
          <a:p>
            <a:r>
              <a:rPr lang="en-GB" dirty="0"/>
              <a:t>Development and gradual adoption by key stakeholders (govts and others) of the GPI principles: </a:t>
            </a:r>
            <a:r>
              <a:rPr lang="en-GB" u="sng" dirty="0"/>
              <a:t>Ideas Shift</a:t>
            </a:r>
          </a:p>
          <a:p>
            <a:endParaRPr lang="en-GB" u="sng" dirty="0"/>
          </a:p>
          <a:p>
            <a:r>
              <a:rPr lang="en-GB" dirty="0"/>
              <a:t>Practical application at fund/programme level across the world: </a:t>
            </a:r>
            <a:r>
              <a:rPr lang="en-GB" u="sng" dirty="0"/>
              <a:t>Practical </a:t>
            </a:r>
            <a:r>
              <a:rPr lang="en-GB" dirty="0"/>
              <a:t>Shift (within Existing Programmes)</a:t>
            </a:r>
          </a:p>
          <a:p>
            <a:endParaRPr lang="en-GB" dirty="0"/>
          </a:p>
          <a:p>
            <a:r>
              <a:rPr lang="en-GB" dirty="0"/>
              <a:t>Redefining how international spending on sustainable development works (for all nations) as the new, post-2030 paradigm replacing ODA: </a:t>
            </a:r>
            <a:r>
              <a:rPr lang="en-GB" u="sng" dirty="0"/>
              <a:t>Paradigm Shift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59591-88D4-482F-A3D7-0CBE497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Stepwise progress, via advocacy and concept refinement, towards </a:t>
            </a:r>
            <a:r>
              <a:rPr lang="en-GB" sz="1800" b="1" dirty="0"/>
              <a:t>concrete</a:t>
            </a:r>
            <a:r>
              <a:rPr lang="en-GB" sz="1800" dirty="0"/>
              <a:t> applications, with Covid-19 response an immediate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03234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9480-0DBD-A646-A2F0-0EE44D21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CCED-CEB9-B347-8CCB-69F6E54F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644577"/>
            <a:ext cx="4815840" cy="57862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Launching an Expert Working Group (September 2020) </a:t>
            </a:r>
          </a:p>
          <a:p>
            <a:pPr lvl="1"/>
            <a:r>
              <a:rPr lang="en-GB" dirty="0"/>
              <a:t>Two panels: technical and political</a:t>
            </a:r>
          </a:p>
          <a:p>
            <a:pPr lvl="1"/>
            <a:r>
              <a:rPr lang="en-GB" dirty="0"/>
              <a:t>Address Qs such as optimal % contribution; institutional mechanisms, governance structures, evidence base and performance criteria.</a:t>
            </a:r>
          </a:p>
          <a:p>
            <a:pPr lvl="1"/>
            <a:endParaRPr lang="en-GB" dirty="0"/>
          </a:p>
          <a:p>
            <a:r>
              <a:rPr lang="en-GB" dirty="0"/>
              <a:t>Securing Stakeholder Engagement (2020-21)</a:t>
            </a:r>
          </a:p>
          <a:p>
            <a:pPr lvl="1"/>
            <a:r>
              <a:rPr lang="en-GB" dirty="0"/>
              <a:t>We see a </a:t>
            </a:r>
            <a:r>
              <a:rPr lang="en-GB" u="sng" dirty="0"/>
              <a:t>key</a:t>
            </a:r>
            <a:r>
              <a:rPr lang="en-GB" dirty="0"/>
              <a:t> role for numerous international actors to engage in advocacy to support this work.</a:t>
            </a:r>
          </a:p>
          <a:p>
            <a:pPr lvl="1"/>
            <a:r>
              <a:rPr lang="en-GB" dirty="0"/>
              <a:t>We also see potential in pursuing GPI within the context of current Covid-19 funding needs (e.g. the ACT Accelerator).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Gaining Institutional Buy-in (2021-)</a:t>
            </a:r>
          </a:p>
          <a:p>
            <a:pPr lvl="1"/>
            <a:r>
              <a:rPr lang="en-GB" dirty="0"/>
              <a:t>Working with partners and key stakeholders, the mid-longer term plan will be to roll out GPI as a new international public finance mechanism.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8B706-BD6D-134B-A51A-AC9F44408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timeline for change</a:t>
            </a:r>
          </a:p>
        </p:txBody>
      </p:sp>
    </p:spTree>
    <p:extLst>
      <p:ext uri="{BB962C8B-B14F-4D97-AF65-F5344CB8AC3E}">
        <p14:creationId xmlns:p14="http://schemas.microsoft.com/office/powerpoint/2010/main" val="125038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F823D-46D9-514C-B7E1-0F332CD07132}"/>
              </a:ext>
            </a:extLst>
          </p:cNvPr>
          <p:cNvSpPr txBox="1"/>
          <p:nvPr/>
        </p:nvSpPr>
        <p:spPr>
          <a:xfrm>
            <a:off x="8340090" y="1903751"/>
            <a:ext cx="3044952" cy="2383436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Pledges to date for Covid-19 Response (Source: EIU).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The short story?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We need to do more.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E15FBE80-1E84-2E4F-901A-53A7118A7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307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955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11461</TotalTime>
  <Words>1064</Words>
  <Application>Microsoft Macintosh PowerPoint</Application>
  <PresentationFormat>Widescreen</PresentationFormat>
  <Paragraphs>79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The Case for  Global public investment  (GPI)</vt:lpstr>
      <vt:lpstr>Basic Overview</vt:lpstr>
      <vt:lpstr>Context</vt:lpstr>
      <vt:lpstr>principles</vt:lpstr>
      <vt:lpstr>MEchanisms</vt:lpstr>
      <vt:lpstr>Our objectives</vt:lpstr>
      <vt:lpstr>WHAT NEXT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 Global public investment  (GPI)</dc:title>
  <dc:creator>Simon Reid-Henry</dc:creator>
  <cp:lastModifiedBy>Simon Reid-Henry</cp:lastModifiedBy>
  <cp:revision>8</cp:revision>
  <dcterms:created xsi:type="dcterms:W3CDTF">2020-08-24T09:16:46Z</dcterms:created>
  <dcterms:modified xsi:type="dcterms:W3CDTF">2020-09-25T09:05:20Z</dcterms:modified>
</cp:coreProperties>
</file>